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588" r:id="rId2"/>
    <p:sldId id="562" r:id="rId3"/>
    <p:sldId id="586" r:id="rId4"/>
    <p:sldId id="587" r:id="rId5"/>
  </p:sldIdLst>
  <p:sldSz cx="9144000" cy="6858000" type="screen4x3"/>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87" autoAdjust="0"/>
    <p:restoredTop sz="97513" autoAdjust="0"/>
  </p:normalViewPr>
  <p:slideViewPr>
    <p:cSldViewPr>
      <p:cViewPr varScale="1">
        <p:scale>
          <a:sx n="89" d="100"/>
          <a:sy n="89" d="100"/>
        </p:scale>
        <p:origin x="-1146" y="-102"/>
      </p:cViewPr>
      <p:guideLst>
        <p:guide orient="horz" pos="2160"/>
        <p:guide pos="2880"/>
      </p:guideLst>
    </p:cSldViewPr>
  </p:slideViewPr>
  <p:outlineViewPr>
    <p:cViewPr>
      <p:scale>
        <a:sx n="33" d="100"/>
        <a:sy n="33" d="100"/>
      </p:scale>
      <p:origin x="246" y="26796"/>
    </p:cViewPr>
  </p:outlineViewPr>
  <p:notesTextViewPr>
    <p:cViewPr>
      <p:scale>
        <a:sx n="1" d="1"/>
        <a:sy n="1" d="1"/>
      </p:scale>
      <p:origin x="0" y="0"/>
    </p:cViewPr>
  </p:notesTextViewPr>
  <p:sorterViewPr>
    <p:cViewPr>
      <p:scale>
        <a:sx n="100" d="100"/>
        <a:sy n="100" d="100"/>
      </p:scale>
      <p:origin x="0" y="31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F7FC5CE-156B-40EC-9438-D8DE0859C486}" type="datetimeFigureOut">
              <a:rPr lang="el-GR" smtClean="0"/>
              <a:pPr/>
              <a:t>21/1/2019</a:t>
            </a:fld>
            <a:endParaRPr lang="el-GR"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371285"/>
            <a:ext cx="2918831" cy="493316"/>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5A3781F-CA11-4E51-AE8A-5581E5BBCFA1}" type="slidenum">
              <a:rPr lang="el-GR" smtClean="0"/>
              <a:pPr/>
              <a:t>‹#›</a:t>
            </a:fld>
            <a:endParaRPr lang="el-GR" dirty="0"/>
          </a:p>
        </p:txBody>
      </p:sp>
    </p:spTree>
    <p:extLst>
      <p:ext uri="{BB962C8B-B14F-4D97-AF65-F5344CB8AC3E}">
        <p14:creationId xmlns:p14="http://schemas.microsoft.com/office/powerpoint/2010/main" xmlns="" val="195782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7"/>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dirty="0">
              <a:solidFill>
                <a:srgbClr val="000000"/>
              </a:solidFill>
            </a:endParaRPr>
          </a:p>
        </p:txBody>
      </p:sp>
      <p:sp>
        <p:nvSpPr>
          <p:cNvPr id="3" name="Rectangle 9" descr="Orange bar"/>
          <p:cNvSpPr>
            <a:spLocks noChangeArrowheads="1"/>
          </p:cNvSpPr>
          <p:nvPr/>
        </p:nvSpPr>
        <p:spPr bwMode="auto">
          <a:xfrm>
            <a:off x="3048000" y="3733807"/>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dirty="0">
              <a:solidFill>
                <a:srgbClr val="000000"/>
              </a:solidFill>
            </a:endParaRPr>
          </a:p>
        </p:txBody>
      </p:sp>
      <p:sp>
        <p:nvSpPr>
          <p:cNvPr id="4" name="Rectangle 10" descr="Slate bar"/>
          <p:cNvSpPr>
            <a:spLocks noChangeArrowheads="1"/>
          </p:cNvSpPr>
          <p:nvPr/>
        </p:nvSpPr>
        <p:spPr bwMode="auto">
          <a:xfrm>
            <a:off x="5867400" y="3733807"/>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b="1" u="sng" dirty="0">
              <a:solidFill>
                <a:srgbClr val="000000"/>
              </a:solidFill>
            </a:endParaRPr>
          </a:p>
        </p:txBody>
      </p:sp>
    </p:spTree>
    <p:extLst>
      <p:ext uri="{BB962C8B-B14F-4D97-AF65-F5344CB8AC3E}">
        <p14:creationId xmlns:p14="http://schemas.microsoft.com/office/powerpoint/2010/main" xmlns="" val="30940854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6AB553-9A84-46F7-9BC3-74FF83A02D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540917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2B2A0-0D43-4352-8FD2-914E4F04EA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0137831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1"/>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2895606"/>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6"/>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DCC7FC-647B-4A3A-B6FB-69A3E4AA621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982610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0EF336-1B1C-46D8-9B12-1B7BF89F4C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030745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12"/>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7BD56-0012-480E-A479-963126CA41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684502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6"/>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6"/>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714E4A-66AA-4130-9DE2-85CE5D2851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383850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999CFA-B24E-45BD-8A1B-FA38CA0875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746824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CFC6DC-CB37-44F2-8810-CAB53E45E6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61617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F124A5-2729-42F2-9DAD-41E606B42B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784149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6D522-DAE0-49E2-BFBC-50A2EFA92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965306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DC6817-34FF-4729-A8C7-080D154EB8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30139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1"/>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6"/>
            <a:ext cx="82296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fontAlgn="base">
              <a:spcAft>
                <a:spcPct val="0"/>
              </a:spcAft>
              <a:defRPr/>
            </a:pPr>
            <a:endParaRPr lang="en-US" dirty="0">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fontAlgn="base">
              <a:spcAft>
                <a:spcPct val="0"/>
              </a:spcAft>
              <a:defRPr/>
            </a:pPr>
            <a:endParaRPr lang="en-US" dirty="0">
              <a:solidFill>
                <a:srgbClr val="000000"/>
              </a:solidFill>
            </a:endParaRP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a:latin typeface="+mn-lt"/>
              </a:defRPr>
            </a:lvl1pPr>
          </a:lstStyle>
          <a:p>
            <a:pPr fontAlgn="base">
              <a:spcAft>
                <a:spcPct val="0"/>
              </a:spcAft>
              <a:defRPr/>
            </a:pPr>
            <a:fld id="{D605E05F-F064-4C63-ADE6-EAB664C6B5F5}" type="slidenum">
              <a:rPr lang="en-US">
                <a:solidFill>
                  <a:srgbClr val="000000"/>
                </a:solidFill>
              </a:rPr>
              <a:pPr fontAlgn="base">
                <a:spcAft>
                  <a:spcPct val="0"/>
                </a:spcAft>
                <a:defRPr/>
              </a:pPr>
              <a:t>‹#›</a:t>
            </a:fld>
            <a:endParaRPr lang="en-US" dirty="0">
              <a:solidFill>
                <a:srgbClr val="000000"/>
              </a:solidFill>
            </a:endParaRPr>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dirty="0">
              <a:solidFill>
                <a:srgbClr val="000000"/>
              </a:solidFill>
              <a:latin typeface="Times New Roman"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dirty="0">
              <a:solidFill>
                <a:srgbClr val="000000"/>
              </a:solidFill>
              <a:latin typeface="Times New Roman"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dirty="0">
              <a:solidFill>
                <a:srgbClr val="000000"/>
              </a:solidFill>
              <a:latin typeface="Times New Roman"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pPr fontAlgn="base">
              <a:spcBef>
                <a:spcPct val="0"/>
              </a:spcBef>
              <a:spcAft>
                <a:spcPct val="0"/>
              </a:spcAft>
            </a:pPr>
            <a:endParaRPr lang="el-GR" sz="1200" dirty="0">
              <a:solidFill>
                <a:srgbClr val="000000"/>
              </a:solidFill>
              <a:latin typeface="Palatino Linotype" pitchFamily="18" charset="0"/>
            </a:endParaRPr>
          </a:p>
        </p:txBody>
      </p:sp>
    </p:spTree>
    <p:extLst>
      <p:ext uri="{BB962C8B-B14F-4D97-AF65-F5344CB8AC3E}">
        <p14:creationId xmlns:p14="http://schemas.microsoft.com/office/powerpoint/2010/main" xmlns="" val="4232227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8775" y="6234752"/>
            <a:ext cx="8785225" cy="369332"/>
          </a:xfrm>
          <a:prstGeom prst="rect">
            <a:avLst/>
          </a:prstGeom>
        </p:spPr>
        <p:txBody>
          <a:bodyPr>
            <a:spAutoFit/>
          </a:bodyPr>
          <a:lstStyle/>
          <a:p>
            <a:pPr algn="just">
              <a:spcBef>
                <a:spcPct val="50000"/>
              </a:spcBef>
              <a:defRPr/>
            </a:pPr>
            <a:r>
              <a:rPr lang="en-US" sz="900" dirty="0">
                <a:solidFill>
                  <a:srgbClr val="262626"/>
                </a:solidFill>
                <a:latin typeface="Calibri" panose="020F0502020204030204" pitchFamily="34" charset="0"/>
                <a:cs typeface="Calibri" panose="020F0502020204030204" pitchFamily="34" charset="0"/>
              </a:rPr>
              <a:t>NB.: The TANAP and TAP gas pipelines as well as Turkish Stream are under construction, with IGB at an advanced planning stage with FID already taken. The IAP, the IGI Poseidon in connection with East Med pipeline and the Vertical Corridor and the IGF are still in the study phase. Blue Stream and Trans Balkan are existing pipelines.</a:t>
            </a:r>
            <a:endParaRPr lang="el-GR" sz="2000" dirty="0">
              <a:latin typeface="Calibri" panose="020F0502020204030204" pitchFamily="34" charset="0"/>
              <a:cs typeface="Calibri" panose="020F0502020204030204" pitchFamily="34" charset="0"/>
            </a:endParaRPr>
          </a:p>
        </p:txBody>
      </p:sp>
      <p:sp>
        <p:nvSpPr>
          <p:cNvPr id="6" name="Ορθογώνιο 3"/>
          <p:cNvSpPr>
            <a:spLocks noChangeArrowheads="1"/>
          </p:cNvSpPr>
          <p:nvPr/>
        </p:nvSpPr>
        <p:spPr bwMode="auto">
          <a:xfrm>
            <a:off x="468314" y="457570"/>
            <a:ext cx="8424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n-US" sz="2800" dirty="0">
                <a:solidFill>
                  <a:schemeClr val="tx2"/>
                </a:solidFill>
                <a:latin typeface="Calibri" pitchFamily="34" charset="0"/>
                <a:ea typeface="+mj-ea"/>
                <a:cs typeface="+mj-cs"/>
              </a:rPr>
              <a:t>An Expanded Southern Gas Corridor</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xmlns="" id="{FEC8289B-48E4-48C7-8BAC-25BD2E7C9999}"/>
              </a:ext>
            </a:extLst>
          </p:cNvPr>
          <p:cNvPicPr>
            <a:picLocks noChangeAspect="1"/>
          </p:cNvPicPr>
          <p:nvPr/>
        </p:nvPicPr>
        <p:blipFill>
          <a:blip r:embed="rId3"/>
          <a:stretch>
            <a:fillRect/>
          </a:stretch>
        </p:blipFill>
        <p:spPr>
          <a:xfrm>
            <a:off x="355553" y="981445"/>
            <a:ext cx="8682812" cy="5198044"/>
          </a:xfrm>
          <a:prstGeom prst="rect">
            <a:avLst/>
          </a:prstGeom>
        </p:spPr>
      </p:pic>
      <p:sp>
        <p:nvSpPr>
          <p:cNvPr id="7" name="TextBox 6">
            <a:extLst>
              <a:ext uri="{FF2B5EF4-FFF2-40B4-BE49-F238E27FC236}">
                <a16:creationId xmlns:a16="http://schemas.microsoft.com/office/drawing/2014/main" xmlns="" id="{8B4F6029-1474-4B6C-9631-F96608A6F759}"/>
              </a:ext>
            </a:extLst>
          </p:cNvPr>
          <p:cNvSpPr txBox="1"/>
          <p:nvPr/>
        </p:nvSpPr>
        <p:spPr bwMode="auto">
          <a:xfrm>
            <a:off x="4230982" y="6604084"/>
            <a:ext cx="899527" cy="253916"/>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lumMod val="75000"/>
                  </a:schemeClr>
                </a:solidFill>
                <a:latin typeface="Calibri" panose="020F0502020204030204" pitchFamily="34" charset="0"/>
                <a:cs typeface="Calibri" panose="020F0502020204030204" pitchFamily="34" charset="0"/>
              </a:rPr>
              <a:t>Source: IENE</a:t>
            </a:r>
          </a:p>
        </p:txBody>
      </p:sp>
      <p:pic>
        <p:nvPicPr>
          <p:cNvPr id="4" name="Picture 2"/>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331640" y="980729"/>
            <a:ext cx="6843392" cy="5254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1794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Ορθογώνιο 3"/>
          <p:cNvSpPr>
            <a:spLocks noChangeArrowheads="1"/>
          </p:cNvSpPr>
          <p:nvPr/>
        </p:nvSpPr>
        <p:spPr bwMode="auto">
          <a:xfrm>
            <a:off x="530900" y="396081"/>
            <a:ext cx="712879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fontAlgn="base">
              <a:spcBef>
                <a:spcPct val="0"/>
              </a:spcBef>
              <a:spcAft>
                <a:spcPct val="0"/>
              </a:spcAft>
              <a:defRPr/>
            </a:pPr>
            <a:r>
              <a:rPr lang="en-US" sz="2800" dirty="0">
                <a:solidFill>
                  <a:schemeClr val="tx2"/>
                </a:solidFill>
                <a:latin typeface="Calibri" pitchFamily="34" charset="0"/>
              </a:rPr>
              <a:t>Anticipated Gas Volumes Through Greece</a:t>
            </a:r>
            <a:r>
              <a:rPr lang="el-GR" sz="2800" dirty="0">
                <a:solidFill>
                  <a:schemeClr val="tx2"/>
                </a:solidFill>
                <a:latin typeface="Calibri" pitchFamily="34" charset="0"/>
              </a:rPr>
              <a:t> (2020-2030)</a:t>
            </a:r>
            <a:endParaRPr lang="en-US" sz="2800" dirty="0">
              <a:solidFill>
                <a:schemeClr val="tx2"/>
              </a:solidFill>
              <a:latin typeface="Calibri" pitchFamily="34" charset="0"/>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2"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xmlns="" id="{49C6375E-FF27-48E3-A924-AECD95358AFC}"/>
              </a:ext>
            </a:extLst>
          </p:cNvPr>
          <p:cNvPicPr>
            <a:picLocks noChangeAspect="1"/>
          </p:cNvPicPr>
          <p:nvPr/>
        </p:nvPicPr>
        <p:blipFill rotWithShape="1">
          <a:blip r:embed="rId3"/>
          <a:srcRect l="20601" t="32150" r="8840" b="21650"/>
          <a:stretch/>
        </p:blipFill>
        <p:spPr>
          <a:xfrm>
            <a:off x="530900" y="1772816"/>
            <a:ext cx="8248189" cy="4320480"/>
          </a:xfrm>
          <a:prstGeom prst="rect">
            <a:avLst/>
          </a:prstGeom>
        </p:spPr>
      </p:pic>
    </p:spTree>
    <p:extLst>
      <p:ext uri="{BB962C8B-B14F-4D97-AF65-F5344CB8AC3E}">
        <p14:creationId xmlns:p14="http://schemas.microsoft.com/office/powerpoint/2010/main" xmlns="" val="4535118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4" y="457570"/>
            <a:ext cx="8424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n-US" sz="2800" dirty="0">
                <a:solidFill>
                  <a:schemeClr val="tx2"/>
                </a:solidFill>
                <a:latin typeface="Calibri" pitchFamily="34" charset="0"/>
                <a:ea typeface="+mj-ea"/>
                <a:cs typeface="+mj-cs"/>
              </a:rPr>
              <a:t>Gas Routes in SEE and East Mediterranean</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1" descr="image004">
            <a:extLst>
              <a:ext uri="{FF2B5EF4-FFF2-40B4-BE49-F238E27FC236}">
                <a16:creationId xmlns:a16="http://schemas.microsoft.com/office/drawing/2014/main" xmlns="" id="{61115996-9311-4AB1-8F9B-CFCBC1C891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035694"/>
            <a:ext cx="8497640" cy="584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8768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4" y="457570"/>
            <a:ext cx="8424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n-US" sz="2800" dirty="0">
                <a:solidFill>
                  <a:schemeClr val="tx2"/>
                </a:solidFill>
                <a:latin typeface="Calibri" pitchFamily="34" charset="0"/>
                <a:ea typeface="+mj-ea"/>
                <a:cs typeface="+mj-cs"/>
              </a:rPr>
              <a:t>East Med Gas Pipeline</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image005">
            <a:extLst>
              <a:ext uri="{FF2B5EF4-FFF2-40B4-BE49-F238E27FC236}">
                <a16:creationId xmlns:a16="http://schemas.microsoft.com/office/drawing/2014/main" xmlns="" id="{05845F9B-3928-4FF6-815C-09E20FE86A1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265" y="981445"/>
            <a:ext cx="8640960" cy="578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55167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5879</TotalTime>
  <Words>91</Words>
  <Application>Microsoft Office PowerPoint</Application>
  <PresentationFormat>Προβολή στην οθόνη (4:3)</PresentationFormat>
  <Paragraphs>6</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Presentation</vt:lpstr>
      <vt:lpstr>Διαφάνεια 1</vt:lpstr>
      <vt:lpstr>Διαφάνεια 2</vt:lpstr>
      <vt:lpstr>Διαφάνεια 3</vt:lpstr>
      <vt:lpstr>Διαφάνεια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728</cp:revision>
  <cp:lastPrinted>2018-02-05T15:35:37Z</cp:lastPrinted>
  <dcterms:created xsi:type="dcterms:W3CDTF">2016-06-20T09:09:49Z</dcterms:created>
  <dcterms:modified xsi:type="dcterms:W3CDTF">2019-01-21T14:18:46Z</dcterms:modified>
</cp:coreProperties>
</file>